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5"/>
  </p:notesMasterIdLst>
  <p:sldIdLst>
    <p:sldId id="364" r:id="rId4"/>
    <p:sldId id="585" r:id="rId6"/>
    <p:sldId id="392" r:id="rId7"/>
    <p:sldId id="568" r:id="rId8"/>
    <p:sldId id="586" r:id="rId9"/>
    <p:sldId id="587" r:id="rId10"/>
    <p:sldId id="588" r:id="rId11"/>
    <p:sldId id="589" r:id="rId12"/>
    <p:sldId id="590" r:id="rId13"/>
    <p:sldId id="591" r:id="rId14"/>
    <p:sldId id="493" r:id="rId15"/>
    <p:sldId id="580" r:id="rId16"/>
    <p:sldId id="363" r:id="rId17"/>
    <p:sldId id="365" r:id="rId18"/>
    <p:sldId id="599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lvl="0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1" orient="horz" pos="2116" userDrawn="1">
          <p15:clr>
            <a:srgbClr val="A4A3A4"/>
          </p15:clr>
        </p15:guide>
        <p15:guide id="2" pos="3812" userDrawn="1">
          <p15:clr>
            <a:srgbClr val="A4A3A4"/>
          </p15:clr>
        </p15:guide>
        <p15:guide id="5" orient="horz" pos="1587" userDrawn="1">
          <p15:clr>
            <a:srgbClr val="A4A3A4"/>
          </p15:clr>
        </p15:guide>
        <p15:guide id="6" pos="285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30" name="liqian bao" initials="lb" lastIdx="0" clrIdx="29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3" name="ASUS" initials="A" lastIdx="2" clrIdx="12"/>
  <p:cmAuthor id="14" name="user" initials="u" lastIdx="0" clrIdx="0"/>
  <p:cmAuthor id="15" name="李丽" initials="李" lastIdx="0" clrIdx="14"/>
  <p:cmAuthor id="16" name="Nicole Li  李倩" initials="N" lastIdx="0" clrIdx="0"/>
  <p:cmAuthor id="18" name="222" initials="2" lastIdx="0" clrIdx="0"/>
  <p:cmAuthor id="76" name="1637354872@qq.com" initials="1" lastIdx="1" clrIdx="25"/>
  <p:cmAuthor id="19" name="Administrator" initials="A" lastIdx="1" clrIdx="18"/>
  <p:cmAuthor id="20" name="hanying" initials="h" lastIdx="0" clrIdx="19"/>
  <p:cmAuthor id="23" name="Microsoft Office 用户" initials="Office [23]" lastIdx="0" clrIdx="2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  <p:guide orient="horz" pos="2116"/>
        <p:guide pos="3812"/>
        <p:guide orient="horz" pos="1587"/>
        <p:guide pos="28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99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6" tIns="34288" rIns="6855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56" tIns="34288" rIns="68556" bIns="34288" rtlCol="0">
            <a:spAutoFit/>
          </a:bodyPr>
          <a:lstStyle/>
          <a:p>
            <a:r>
              <a:rPr lang="zh-CN" altLang="en-US" sz="24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学习任务五</a:t>
            </a:r>
            <a:endParaRPr lang="zh-CN" altLang="en-US" sz="24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6" tIns="34288" rIns="6855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56" tIns="34288" rIns="68556" bIns="34288" rtlCol="0">
            <a:spAutoFit/>
          </a:bodyPr>
          <a:lstStyle/>
          <a:p>
            <a:r>
              <a:rPr lang="zh-CN" altLang="en-US" sz="24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学习任务六</a:t>
            </a:r>
            <a:endParaRPr lang="zh-CN" altLang="en-US" sz="24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56" tIns="34288" rIns="68556" bIns="34288" rtlCol="0">
            <a:spAutoFit/>
          </a:bodyPr>
          <a:lstStyle/>
          <a:p>
            <a:r>
              <a:rPr lang="zh-CN" altLang="en-US" sz="24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4" name="菱形 3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1" tIns="34288" rIns="6855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5ECE486-C6A0-4608-840F-0A72D58B97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295D1B26-46D7-4B80-82F2-700270B5A6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后作业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6" tIns="34288" rIns="6855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56" tIns="34288" rIns="68556" bIns="34288" rtlCol="0">
            <a:spAutoFit/>
          </a:bodyPr>
          <a:lstStyle/>
          <a:p>
            <a:r>
              <a:rPr lang="zh-CN" altLang="en-US" sz="24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6" tIns="34288" rIns="6855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56" tIns="34288" rIns="68556" bIns="34288" rtlCol="0">
            <a:spAutoFit/>
          </a:bodyPr>
          <a:lstStyle/>
          <a:p>
            <a:r>
              <a:rPr lang="zh-CN" altLang="en-US" sz="24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复习回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6" tIns="34288" rIns="6855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9"/>
            <a:ext cx="1656184" cy="436245"/>
          </a:xfrm>
          <a:prstGeom prst="rect">
            <a:avLst/>
          </a:prstGeom>
          <a:noFill/>
        </p:spPr>
        <p:txBody>
          <a:bodyPr wrap="square" lIns="68556" tIns="34288" rIns="68556" bIns="34288" rtlCol="0">
            <a:spAutoFit/>
          </a:bodyPr>
          <a:lstStyle/>
          <a:p>
            <a:r>
              <a:rPr lang="zh-CN" altLang="en-US" sz="24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en-US" altLang="zh-CN" sz="2400" u="none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堂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6" tIns="34288" rIns="6855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56" tIns="34288" rIns="68556" bIns="34288" rtlCol="0">
            <a:spAutoFit/>
          </a:bodyPr>
          <a:lstStyle/>
          <a:p>
            <a:r>
              <a:rPr lang="zh-CN" altLang="en-US" sz="24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任务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6" tIns="34288" rIns="6855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56" tIns="34288" rIns="68556" bIns="34288" rtlCol="0">
            <a:spAutoFit/>
          </a:bodyPr>
          <a:lstStyle/>
          <a:p>
            <a:r>
              <a:rPr lang="zh-CN" altLang="en-US" sz="24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学习任务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6" tIns="34288" rIns="6855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56" tIns="34288" rIns="68556" bIns="34288" rtlCol="0">
            <a:spAutoFit/>
          </a:bodyPr>
          <a:lstStyle/>
          <a:p>
            <a:r>
              <a:rPr lang="zh-CN" altLang="en-US" sz="24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6" tIns="34288" rIns="6855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56" tIns="34288" rIns="68556" bIns="34288" rtlCol="0">
            <a:spAutoFit/>
          </a:bodyPr>
          <a:lstStyle/>
          <a:p>
            <a:r>
              <a:rPr lang="zh-CN" altLang="en-US" sz="24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6" tIns="34288" rIns="6855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56" tIns="34288" rIns="68556" bIns="34288" rtlCol="0">
            <a:spAutoFit/>
          </a:bodyPr>
          <a:lstStyle/>
          <a:p>
            <a:r>
              <a:rPr lang="zh-CN" altLang="en-US" sz="24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学习任务四</a:t>
            </a:r>
            <a:endParaRPr lang="zh-CN" altLang="en-US" sz="24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6.xml"/><Relationship Id="rId3" Type="http://schemas.openxmlformats.org/officeDocument/2006/relationships/image" Target="../media/image2.png"/><Relationship Id="rId2" Type="http://schemas.openxmlformats.org/officeDocument/2006/relationships/tags" Target="../tags/tag3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508" y="161449"/>
            <a:ext cx="1343025" cy="54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97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75060" y="238731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39582" y="1001115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338029" y="1059583"/>
            <a:ext cx="2376264" cy="52322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5510" algn="l"/>
          <a:tab pos="905510" algn="l"/>
          <a:tab pos="905510" algn="l"/>
          <a:tab pos="905510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3" Type="http://schemas.openxmlformats.org/officeDocument/2006/relationships/tags" Target="../tags/tag85.xml"/><Relationship Id="rId2" Type="http://schemas.openxmlformats.org/officeDocument/2006/relationships/image" Target="../media/image16.png"/><Relationship Id="rId1" Type="http://schemas.openxmlformats.org/officeDocument/2006/relationships/tags" Target="../tags/tag8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image" Target="../media/image19.jpeg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96.xml"/><Relationship Id="rId1" Type="http://schemas.openxmlformats.org/officeDocument/2006/relationships/tags" Target="../tags/tag8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image" Target="../media/image4.png"/><Relationship Id="rId1" Type="http://schemas.openxmlformats.org/officeDocument/2006/relationships/tags" Target="../tags/tag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56.xml"/><Relationship Id="rId5" Type="http://schemas.openxmlformats.org/officeDocument/2006/relationships/image" Target="../media/image5.png"/><Relationship Id="rId4" Type="http://schemas.microsoft.com/office/2007/relationships/media" Target="../media/media1.wmv"/><Relationship Id="rId3" Type="http://schemas.openxmlformats.org/officeDocument/2006/relationships/video" Target="../media/media1.wmv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tags" Target="../tags/tag61.xml"/><Relationship Id="rId7" Type="http://schemas.openxmlformats.org/officeDocument/2006/relationships/image" Target="../media/image8.png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image" Target="../media/image10.jpeg"/><Relationship Id="rId10" Type="http://schemas.openxmlformats.org/officeDocument/2006/relationships/tags" Target="../tags/tag62.xml"/><Relationship Id="rId1" Type="http://schemas.openxmlformats.org/officeDocument/2006/relationships/tags" Target="../tags/tag5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6278" y="792956"/>
            <a:ext cx="738616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</a:rPr>
              <a:t>秦汉时期</a:t>
            </a:r>
            <a:r>
              <a:rPr lang="en-US" altLang="zh-CN" sz="2700" b="1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7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统一</a:t>
            </a:r>
            <a:r>
              <a:rPr lang="zh-CN" altLang="en-US" sz="2700" b="1">
                <a:latin typeface="宋体" panose="02010600030101010101" pitchFamily="2" charset="-122"/>
                <a:cs typeface="宋体" panose="02010600030101010101" pitchFamily="2" charset="-122"/>
              </a:rPr>
              <a:t>多民族封建国家的建立和巩固</a:t>
            </a:r>
            <a:endParaRPr lang="zh-CN" altLang="en-US" sz="27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862489" y="1491615"/>
          <a:ext cx="7053739" cy="3031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6526"/>
                <a:gridCol w="3015615"/>
                <a:gridCol w="1351598"/>
              </a:tblGrid>
              <a:tr h="62007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/>
                        <a:t>课时主题</a:t>
                      </a:r>
                      <a:endParaRPr lang="zh-CN" altLang="en-US" sz="18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/>
                        <a:t>课时标题</a:t>
                      </a:r>
                      <a:endParaRPr lang="zh-CN" altLang="en-US" sz="18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/>
                        <a:t>单元主题词</a:t>
                      </a:r>
                      <a:endParaRPr lang="zh-CN" altLang="en-US" sz="1800"/>
                    </a:p>
                  </a:txBody>
                  <a:tcPr marL="68580" marR="68580" marT="34290" marB="34290" anchor="ctr"/>
                </a:tc>
              </a:tr>
              <a:tr h="344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顺应潮流，大秦</a:t>
                      </a: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统一</a:t>
                      </a:r>
                      <a:endParaRPr lang="zh-CN" altLang="en-US" sz="1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秦统一中国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 rowSpan="7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00"/>
                    </a:p>
                  </a:txBody>
                  <a:tcPr marL="68580" marR="68580" marT="34290" marB="34290"/>
                </a:tc>
              </a:tr>
              <a:tr h="34432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秦失其鹿，天下共逐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秦末农民大起义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 vMerge="1">
                  <a:tcPr/>
                </a:tc>
              </a:tr>
              <a:tr h="34432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西汉初建，重归</a:t>
                      </a: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统一</a:t>
                      </a:r>
                      <a:endParaRPr lang="zh-CN" altLang="en-US" sz="1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西汉建立和</a:t>
                      </a:r>
                      <a:r>
                        <a:rPr lang="en-US" alt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文景之治</a:t>
                      </a:r>
                      <a:r>
                        <a:rPr lang="en-US" altLang="zh-CN" sz="18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”</a:t>
                      </a:r>
                      <a:endParaRPr lang="en-US" altLang="zh-CN" sz="18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 vMerge="1">
                  <a:tcPr/>
                </a:tc>
              </a:tr>
              <a:tr h="344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汉武大帝，强盛</a:t>
                      </a: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一统</a:t>
                      </a:r>
                      <a:endParaRPr lang="zh-CN" altLang="en-US" sz="1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大一统王朝的巩固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 vMerge="1">
                  <a:tcPr/>
                </a:tc>
              </a:tr>
              <a:tr h="34432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东汉新生，延续</a:t>
                      </a:r>
                      <a:r>
                        <a:rPr lang="zh-CN" altLang="en-US" sz="18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统一</a:t>
                      </a:r>
                      <a:endParaRPr lang="zh-CN" altLang="en-US" sz="1800" b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东汉的兴衰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 vMerge="1">
                  <a:tcPr/>
                </a:tc>
              </a:tr>
              <a:tr h="3448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驼铃古道，东西动脉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沟通中外文明的丝绸之路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 vMerge="1">
                  <a:tcPr/>
                </a:tc>
              </a:tr>
              <a:tr h="34432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秦汉成就，文化科技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秦汉时期的科技与文化</a:t>
                      </a:r>
                      <a:endParaRPr lang="zh-CN" altLang="en-US" sz="18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804248" y="2355726"/>
            <a:ext cx="972026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</a:rPr>
              <a:t>统一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061561" y="3489960"/>
            <a:ext cx="2322195" cy="32385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 animBg="1"/>
      <p:bldP spid="7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1089667" y="3064566"/>
            <a:ext cx="1765935" cy="2833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rtlCol="0">
            <a:noAutofit/>
          </a:bodyPr>
          <a:lstStyle/>
          <a:p>
            <a:pPr algn="ctr"/>
            <a:r>
              <a:rPr lang="zh-CN" altLang="en-US" b="1">
                <a:latin typeface="汉仪劲楷简" panose="00020600040101010101" charset="-122"/>
                <a:ea typeface="汉仪劲楷简" panose="00020600040101010101" charset="-122"/>
              </a:rPr>
              <a:t>东汉集市画像</a:t>
            </a:r>
            <a:endParaRPr lang="zh-CN" altLang="en-US" b="1"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862" y="843916"/>
            <a:ext cx="3076099" cy="219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图片 99"/>
          <p:cNvPicPr/>
          <p:nvPr/>
        </p:nvPicPr>
        <p:blipFill>
          <a:blip r:embed="rId4"/>
          <a:stretch>
            <a:fillRect/>
          </a:stretch>
        </p:blipFill>
        <p:spPr>
          <a:xfrm>
            <a:off x="3635896" y="817362"/>
            <a:ext cx="5130775" cy="21912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220177" y="3050050"/>
            <a:ext cx="2624614" cy="2833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rtlCol="0">
            <a:noAutofit/>
          </a:bodyPr>
          <a:lstStyle/>
          <a:p>
            <a:pPr algn="ctr"/>
            <a:r>
              <a:rPr lang="zh-CN" altLang="en-US" b="1">
                <a:latin typeface="汉仪劲楷简" panose="00020600040101010101" charset="-122"/>
                <a:ea typeface="汉仪劲楷简" panose="00020600040101010101" charset="-122"/>
              </a:rPr>
              <a:t>东汉牛耕图像石拓片</a:t>
            </a:r>
            <a:endParaRPr lang="en-US" altLang="zh-CN" b="1"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5753" y="3436144"/>
            <a:ext cx="8600599" cy="1139666"/>
          </a:xfrm>
          <a:prstGeom prst="rect">
            <a:avLst/>
          </a:prstGeom>
          <a:noFill/>
        </p:spPr>
        <p:txBody>
          <a:bodyPr vert="horz" wrap="square" lIns="68580" tIns="34290" rIns="68580" bIns="34290" numCol="1" spcCol="0" rtlCol="0" fromWordArt="0" anchor="t" anchorCtr="0" forceAA="0" compatLnSpc="0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sz="24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4" y="3347935"/>
            <a:ext cx="7146567" cy="1458437"/>
          </a:xfrm>
          <a:prstGeom prst="rect">
            <a:avLst/>
          </a:prstGeom>
          <a:noFill/>
        </p:spPr>
        <p:txBody>
          <a:bodyPr vert="horz" wrap="square" lIns="68580" tIns="34290" rIns="68580" bIns="34290" numCol="1" spcCol="0" rtlCol="0" fromWordArt="0" anchor="t" anchorCtr="0" forceAA="0" compatLnSpc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东汉时期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，</a:t>
            </a:r>
            <a:r>
              <a:rPr lang="zh-CN" altLang="en-US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社会经济继续发展。</a:t>
            </a:r>
            <a:endParaRPr lang="zh-CN" altLang="en-US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农业：耕作方式的变化（二牛一人一犁），提高了农业生产效率。</a:t>
            </a:r>
            <a:endParaRPr lang="zh-CN" altLang="en-US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en-US" altLang="zh-CN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        </a:t>
            </a:r>
            <a:r>
              <a:rPr lang="zh-CN" altLang="en-US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王景治理黄河，使被淹没的土地变成了良田。</a:t>
            </a:r>
            <a:endParaRPr lang="zh-CN" altLang="en-US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手工业：冶铁、制瓷等手工业发展较快。（水排、青瓷）</a:t>
            </a:r>
            <a:endParaRPr lang="en-US" altLang="zh-CN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9" name="文本框 17"/>
          <p:cNvSpPr txBox="1"/>
          <p:nvPr>
            <p:custDataLst>
              <p:tags r:id="rId6"/>
            </p:custDataLst>
          </p:nvPr>
        </p:nvSpPr>
        <p:spPr>
          <a:xfrm>
            <a:off x="2915816" y="123478"/>
            <a:ext cx="3703796" cy="4219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东汉建立与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“</a:t>
            </a: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光武中兴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”</a:t>
            </a:r>
            <a:endParaRPr lang="en-US" altLang="zh-CN" sz="2700" b="1" dirty="0">
              <a:solidFill>
                <a:schemeClr val="accent1">
                  <a:lumMod val="75000"/>
                </a:schemeClr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/>
          <p:cNvSpPr txBox="1"/>
          <p:nvPr>
            <p:custDataLst>
              <p:tags r:id="rId1"/>
            </p:custDataLst>
          </p:nvPr>
        </p:nvSpPr>
        <p:spPr>
          <a:xfrm>
            <a:off x="2915816" y="123478"/>
            <a:ext cx="4227671" cy="4405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东汉中后期的政局动荡</a:t>
            </a:r>
            <a:endParaRPr lang="zh-CN" altLang="en-US" sz="2700" b="1" dirty="0">
              <a:solidFill>
                <a:schemeClr val="accent1">
                  <a:lumMod val="75000"/>
                </a:schemeClr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28" y="1119334"/>
            <a:ext cx="3226822" cy="18173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45682" y="782563"/>
            <a:ext cx="2471261" cy="258127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5"/>
          <a:srcRect b="4946"/>
          <a:stretch>
            <a:fillRect/>
          </a:stretch>
        </p:blipFill>
        <p:spPr>
          <a:xfrm>
            <a:off x="6134575" y="814020"/>
            <a:ext cx="2699861" cy="170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466359" y="2686228"/>
            <a:ext cx="2036295" cy="376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68580" tIns="34290" rIns="68580" bIns="34290" rtlCol="0">
            <a:noAutofit/>
          </a:bodyPr>
          <a:lstStyle/>
          <a:p>
            <a:pPr algn="ctr"/>
            <a:r>
              <a:rPr lang="zh-CN" altLang="en-US" b="1">
                <a:latin typeface="汉仪劲楷简" panose="00020600040101010101" charset="-122"/>
                <a:ea typeface="汉仪劲楷简" panose="00020600040101010101" charset="-122"/>
              </a:rPr>
              <a:t>东汉绿釉陶水亭</a:t>
            </a:r>
            <a:endParaRPr lang="en-US" altLang="zh-CN" b="1">
              <a:latin typeface="汉仪劲楷简" panose="00020600040101010101" charset="-122"/>
              <a:ea typeface="汉仪劲楷简" panose="00020600040101010101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7"/>
            </p:custDataLst>
          </p:nvPr>
        </p:nvSpPr>
        <p:spPr>
          <a:xfrm>
            <a:off x="16192" y="3405187"/>
            <a:ext cx="9127808" cy="5153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noAutofit/>
          </a:bodyPr>
          <a:lstStyle/>
          <a:p>
            <a:pPr algn="ctr">
              <a:lnSpc>
                <a:spcPct val="100000"/>
              </a:lnSpc>
              <a:buClrTx/>
              <a:buSzTx/>
              <a:buNone/>
            </a:pPr>
            <a:r>
              <a:rPr kumimoji="1" lang="zh-CN" altLang="en-US" sz="21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自主学习：阅读教材第</a:t>
            </a:r>
            <a:r>
              <a:rPr kumimoji="1" lang="en-US" altLang="zh-CN" sz="21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75</a:t>
            </a:r>
            <a:r>
              <a:rPr kumimoji="1" lang="zh-CN" altLang="en-US" sz="21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页的内容，归纳东汉中后期政局动荡的表现。</a:t>
            </a:r>
            <a:endParaRPr kumimoji="1" lang="zh-CN" altLang="en-US" sz="21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7955" y="3882360"/>
            <a:ext cx="8607743" cy="849630"/>
          </a:xfrm>
          <a:prstGeom prst="rect">
            <a:avLst/>
          </a:prstGeom>
          <a:noFill/>
        </p:spPr>
        <p:txBody>
          <a:bodyPr vert="horz" wrap="square" lIns="68580" tIns="34290" rIns="68580" bIns="34290" numCol="1" spcCol="0" rtlCol="0" fromWordArt="0" anchor="t" anchorCtr="0" forceAA="0" compatLnSpc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表现：外戚与宦官交替专权，导致政治腐朽不堪，社会混乱；豪强大族势力膨胀，兼并土地，逐渐形成割据局面。</a:t>
            </a:r>
            <a:endParaRPr lang="zh-CN" altLang="en-US" sz="24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566212" y="1950130"/>
            <a:ext cx="138564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/>
            <a:endParaRPr lang="zh-CN" altLang="zh-CN" sz="2000" b="1"/>
          </a:p>
        </p:txBody>
      </p:sp>
      <p:sp>
        <p:nvSpPr>
          <p:cNvPr id="4" name="文本框 17"/>
          <p:cNvSpPr txBox="1"/>
          <p:nvPr>
            <p:custDataLst>
              <p:tags r:id="rId2"/>
            </p:custDataLst>
          </p:nvPr>
        </p:nvSpPr>
        <p:spPr>
          <a:xfrm>
            <a:off x="3826648" y="123478"/>
            <a:ext cx="1599724" cy="4405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黄巾起义</a:t>
            </a:r>
            <a:endParaRPr lang="zh-CN" altLang="en-US" sz="2700" b="1" dirty="0">
              <a:solidFill>
                <a:schemeClr val="accent1">
                  <a:lumMod val="75000"/>
                </a:schemeClr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251460" y="1950244"/>
            <a:ext cx="576263" cy="2284571"/>
          </a:xfrm>
          <a:prstGeom prst="rect">
            <a:avLst/>
          </a:prstGeom>
          <a:noFill/>
        </p:spPr>
        <p:txBody>
          <a:bodyPr vert="horz" wrap="square" lIns="68580" tIns="34290" rIns="68580" bIns="34290" rtlCol="0" anchor="t">
            <a:sp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auto"/>
            <a:r>
              <a:rPr lang="zh-CN" altLang="en-US" sz="36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黄巾起义</a:t>
            </a:r>
            <a:endParaRPr lang="zh-CN" altLang="en-US" sz="3600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737711" y="1513046"/>
            <a:ext cx="325755" cy="3102293"/>
          </a:xfrm>
          <a:prstGeom prst="leftBrac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165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10"/>
          <p:cNvSpPr txBox="1"/>
          <p:nvPr/>
        </p:nvSpPr>
        <p:spPr>
          <a:xfrm>
            <a:off x="1007269" y="1329690"/>
            <a:ext cx="1315879" cy="3771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领导人：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953453" y="2212657"/>
            <a:ext cx="148971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爆发时间：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53452" y="2682240"/>
            <a:ext cx="160305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爆发范围：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TextBox 15"/>
          <p:cNvSpPr txBox="1"/>
          <p:nvPr/>
        </p:nvSpPr>
        <p:spPr>
          <a:xfrm>
            <a:off x="2196466" y="1334929"/>
            <a:ext cx="1105376" cy="40005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auto"/>
            <a:r>
              <a:rPr lang="zh-CN" altLang="en-US" sz="21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张角等</a:t>
            </a:r>
            <a:endParaRPr lang="zh-CN" altLang="en-US" sz="2100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2424441" y="2262188"/>
            <a:ext cx="1154430" cy="37099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auto"/>
            <a:r>
              <a:rPr lang="zh-CN" altLang="en-US" sz="21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184年</a:t>
            </a:r>
            <a:endParaRPr lang="zh-CN" altLang="en-US" sz="2100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2424441" y="2686527"/>
            <a:ext cx="1698308" cy="44910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auto"/>
            <a:r>
              <a:rPr lang="zh-CN" altLang="en-US" sz="21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全国各地</a:t>
            </a:r>
            <a:endParaRPr lang="zh-CN" altLang="en-US" sz="2100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953453" y="3509010"/>
            <a:ext cx="145589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整体特点：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2411730" y="3543777"/>
            <a:ext cx="4822984" cy="48910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auto"/>
            <a:r>
              <a:rPr lang="zh-CN" altLang="en-US" sz="21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有组织、有准备的农民大起义</a:t>
            </a:r>
            <a:endParaRPr lang="zh-CN" altLang="en-US" sz="2100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TextBox 12"/>
          <p:cNvSpPr txBox="1"/>
          <p:nvPr/>
        </p:nvSpPr>
        <p:spPr>
          <a:xfrm>
            <a:off x="953452" y="3905250"/>
            <a:ext cx="85629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结果：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872139" y="3950970"/>
            <a:ext cx="3725975" cy="51816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auto"/>
            <a:r>
              <a:rPr lang="zh-CN" altLang="en-US" sz="2100" b="1" dirty="0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历时9个月，最后被镇压下去</a:t>
            </a:r>
            <a:endParaRPr lang="zh-CN" altLang="en-US" sz="2100" b="1" dirty="0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3453" y="1762601"/>
            <a:ext cx="150828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创立宗教：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TextBox 15"/>
          <p:cNvSpPr txBox="1"/>
          <p:nvPr>
            <p:custDataLst>
              <p:tags r:id="rId3"/>
            </p:custDataLst>
          </p:nvPr>
        </p:nvSpPr>
        <p:spPr>
          <a:xfrm>
            <a:off x="2443163" y="1788319"/>
            <a:ext cx="1384935" cy="42052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auto"/>
            <a:r>
              <a:rPr lang="zh-CN" altLang="en-US" sz="21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太平道</a:t>
            </a:r>
            <a:endParaRPr lang="zh-CN" altLang="en-US" sz="2100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953453" y="4355306"/>
            <a:ext cx="773430" cy="3352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影响：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5"/>
            </p:custDataLst>
          </p:nvPr>
        </p:nvSpPr>
        <p:spPr>
          <a:xfrm>
            <a:off x="1872139" y="4350067"/>
            <a:ext cx="4892993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100" b="1" dirty="0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沉重打击了东汉的统治，使其名存实亡</a:t>
            </a:r>
            <a:endParaRPr lang="zh-CN" altLang="en-US" sz="2100" b="1" dirty="0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1" name="圆角矩形标注 40"/>
          <p:cNvSpPr/>
          <p:nvPr/>
        </p:nvSpPr>
        <p:spPr>
          <a:xfrm rot="20040000">
            <a:off x="6831807" y="3485197"/>
            <a:ext cx="2058829" cy="435293"/>
          </a:xfrm>
          <a:prstGeom prst="wedgeRoundRectCallout">
            <a:avLst>
              <a:gd name="adj1" fmla="val -41235"/>
              <a:gd name="adj2" fmla="val 75296"/>
              <a:gd name="adj3" fmla="val 16667"/>
            </a:avLst>
          </a:prstGeom>
          <a:solidFill>
            <a:srgbClr val="C00000"/>
          </a:solidFill>
          <a:ln>
            <a:noFill/>
          </a:ln>
        </p:spPr>
        <p:txBody>
          <a:bodyPr wrap="square" lIns="68580" tIns="34290" rIns="68580" bIns="34290" rtlCol="0" anchor="t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sym typeface="+mn-ea"/>
              </a:rPr>
              <a:t>没有推翻东汉</a:t>
            </a:r>
            <a:endParaRPr lang="zh-CN" altLang="en-US" sz="2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2079"/>
          <a:stretch>
            <a:fillRect/>
          </a:stretch>
        </p:blipFill>
        <p:spPr>
          <a:xfrm>
            <a:off x="4718209" y="878205"/>
            <a:ext cx="4060031" cy="1935480"/>
          </a:xfrm>
          <a:prstGeom prst="rect">
            <a:avLst/>
          </a:prstGeom>
        </p:spPr>
      </p:pic>
      <p:sp>
        <p:nvSpPr>
          <p:cNvPr id="13" name="TextBox 13"/>
          <p:cNvSpPr txBox="1"/>
          <p:nvPr>
            <p:custDataLst>
              <p:tags r:id="rId8"/>
            </p:custDataLst>
          </p:nvPr>
        </p:nvSpPr>
        <p:spPr>
          <a:xfrm>
            <a:off x="953452" y="3112770"/>
            <a:ext cx="160305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16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起义装扮：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0" name="TextBox 18"/>
          <p:cNvSpPr txBox="1"/>
          <p:nvPr>
            <p:custDataLst>
              <p:tags r:id="rId9"/>
            </p:custDataLst>
          </p:nvPr>
        </p:nvSpPr>
        <p:spPr>
          <a:xfrm>
            <a:off x="2411730" y="3111818"/>
            <a:ext cx="4822984" cy="48910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noAutofit/>
          </a:bodyPr>
          <a:lstStyle>
            <a:defPPr>
              <a:defRPr lang="zh-CN"/>
            </a:defPPr>
            <a:lvl1pPr marL="0" lvl="0" indent="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5930" lvl="1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3130" lvl="2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0330" lvl="3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7530" lvl="4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286000" lvl="5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743200" lvl="6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200400" lvl="7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657600" lvl="8" indent="1270" algn="l" defTabSz="9131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fontAlgn="auto"/>
            <a:r>
              <a:rPr lang="zh-CN" altLang="en-US" sz="2100" b="1">
                <a:solidFill>
                  <a:srgbClr val="C0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头裹黄巾</a:t>
            </a:r>
            <a:endParaRPr lang="zh-CN" altLang="en-US" sz="2100" b="1">
              <a:solidFill>
                <a:srgbClr val="C0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9" name="文本框 28"/>
          <p:cNvSpPr txBox="1"/>
          <p:nvPr>
            <p:custDataLst>
              <p:tags r:id="rId10"/>
            </p:custDataLst>
          </p:nvPr>
        </p:nvSpPr>
        <p:spPr>
          <a:xfrm>
            <a:off x="359569" y="792480"/>
            <a:ext cx="4299109" cy="5153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noAutofit/>
          </a:bodyPr>
          <a:lstStyle/>
          <a:p>
            <a:pPr algn="ctr">
              <a:lnSpc>
                <a:spcPct val="100000"/>
              </a:lnSpc>
              <a:buClrTx/>
              <a:buSzTx/>
              <a:buNone/>
            </a:pPr>
            <a:r>
              <a:rPr kumimoji="1" lang="zh-CN" altLang="en-US" sz="21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自主学习：阅读教材第</a:t>
            </a:r>
            <a:r>
              <a:rPr kumimoji="1" lang="en-US" altLang="zh-CN" sz="21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76</a:t>
            </a:r>
            <a:r>
              <a:rPr kumimoji="1" lang="zh-CN" altLang="en-US" sz="21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页的内容。</a:t>
            </a:r>
            <a:endParaRPr kumimoji="1" lang="zh-CN" altLang="en-US" sz="21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  <p:bldP spid="18" grpId="0"/>
      <p:bldP spid="16" grpId="0"/>
      <p:bldP spid="38" grpId="1"/>
      <p:bldP spid="39" grpId="0"/>
      <p:bldP spid="39" grpId="1"/>
      <p:bldP spid="41" grpId="0" bldLvl="0" animBg="1"/>
      <p:bldP spid="41" grpId="1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843439"/>
            <a:ext cx="8241506" cy="38604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/>
        </p:nvSpPr>
        <p:spPr>
          <a:xfrm>
            <a:off x="265271" y="773906"/>
            <a:ext cx="8541068" cy="381406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457200" indent="-457200" algn="l" rtl="0" eaLnBrk="1" latinLnBrk="0" hangingPunct="1">
              <a:spcBef>
                <a:spcPts val="130"/>
              </a:spcBef>
              <a:buClr>
                <a:schemeClr val="tx2"/>
              </a:buClr>
              <a:buSzPct val="90000"/>
              <a:buFont typeface="Cambria" panose="02040503050406030204"/>
              <a:buChar char="+"/>
              <a:defRPr kumimoji="0"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rtl="0" eaLnBrk="1" latinLnBrk="0" hangingPunct="1">
              <a:spcBef>
                <a:spcPts val="130"/>
              </a:spcBef>
              <a:buClr>
                <a:schemeClr val="tx2"/>
              </a:buClr>
              <a:buSzPct val="100000"/>
              <a:buFont typeface="Cambria" panose="02040503050406030204"/>
              <a:buChar char="–"/>
              <a:defRPr kumimoji="0"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rtl="0" eaLnBrk="1" latinLnBrk="0" hangingPunct="1">
              <a:spcBef>
                <a:spcPts val="130"/>
              </a:spcBef>
              <a:buClr>
                <a:schemeClr val="tx2"/>
              </a:buClr>
              <a:buSzPct val="60000"/>
              <a:buFont typeface="Wingdings 2" panose="05020102010507070707"/>
              <a:buChar char="Ï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rtl="0" eaLnBrk="1" latinLnBrk="0" hangingPunct="1">
              <a:spcBef>
                <a:spcPts val="130"/>
              </a:spcBef>
              <a:buClr>
                <a:schemeClr val="tx2"/>
              </a:buClr>
              <a:buSzPct val="90000"/>
              <a:buFont typeface="Calibri" panose="020F0502020204030204"/>
              <a:buChar char="÷"/>
              <a:defRPr kumimoji="0"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rtl="0" eaLnBrk="1" latinLnBrk="0" hangingPunct="1">
              <a:spcBef>
                <a:spcPts val="130"/>
              </a:spcBef>
              <a:buClr>
                <a:schemeClr val="tx2"/>
              </a:buClr>
              <a:buSzPct val="100000"/>
              <a:buFont typeface="Cambria" panose="02040503050406030204"/>
              <a:buChar char="="/>
              <a:defRPr kumimoji="0"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rtl="0" eaLnBrk="1" latinLnBrk="0" hangingPunct="1">
              <a:spcBef>
                <a:spcPts val="130"/>
              </a:spcBef>
              <a:buFont typeface="Arial" panose="020B0604020202020204"/>
              <a:buChar char="•"/>
              <a:defRPr kumimoji="0"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rtl="0" eaLnBrk="1" latinLnBrk="0" hangingPunct="1">
              <a:spcBef>
                <a:spcPts val="130"/>
              </a:spcBef>
              <a:buFont typeface="Arial" panose="020B0604020202020204"/>
              <a:buChar char="•"/>
              <a:defRPr kumimoji="0"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rtl="0" eaLnBrk="1" latinLnBrk="0" hangingPunct="1">
              <a:spcBef>
                <a:spcPts val="130"/>
              </a:spcBef>
              <a:buFont typeface="Arial" panose="020B0604020202020204"/>
              <a:buChar char="•"/>
              <a:defRPr kumimoji="0"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rtl="0" eaLnBrk="1" latinLnBrk="0" hangingPunct="1">
              <a:spcBef>
                <a:spcPts val="130"/>
              </a:spcBef>
              <a:buFont typeface="Arial" panose="020B0604020202020204"/>
              <a:buChar char="•"/>
              <a:defRPr kumimoji="0"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“（公元25年）九月，赤眉入长安，更始降，旋为赤眉所杀。光武则乘机南下，攻下洛阳，并定都于此。”后世称“光武”建立的政权为（  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 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indent="0" algn="just">
              <a:buNone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A．西汉	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B．东汉	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C．蜀汉	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D．后汉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indent="0" algn="just">
              <a:buNone/>
            </a:pP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just">
              <a:buNone/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2.东汉梁太后之兄梁冀独揽朝政20余年。梁冀一门“前后七封候，三皇后，六贵人，二大将军……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其余卿、将、尹、校五十七人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”，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宗室姻亲充斥朝廷和郡县。这说明当时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indent="0" algn="just">
              <a:buNone/>
            </a:pP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A．官僚机构臃肿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	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．宦官把持朝政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indent="0" algn="just">
              <a:buNone/>
            </a:pP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C．豪强地主横行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	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    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en-US" altLang="zh-CN" sz="2400" err="1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外戚势力膨胀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555776" y="1491630"/>
            <a:ext cx="598134" cy="64807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no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</a:rPr>
              <a:t>B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7236296" y="3363838"/>
            <a:ext cx="401479" cy="4629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no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sym typeface="+mn-ea"/>
              </a:rPr>
              <a:t>D</a:t>
            </a:r>
            <a:endParaRPr lang="en-US" altLang="zh-CN" sz="24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798320" y="1923415"/>
            <a:ext cx="5680710" cy="180022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noAutofit/>
          </a:bodyPr>
          <a:lstStyle/>
          <a:p>
            <a:pPr indent="-609600" defTabSz="914400">
              <a:lnSpc>
                <a:spcPct val="150000"/>
              </a:lnSpc>
            </a:pPr>
            <a:r>
              <a:rPr lang="en-US" altLang="zh-CN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基础型作业：完成课后活动题，并标明考查的知识点。</a:t>
            </a:r>
            <a:endParaRPr lang="zh-CN" altLang="en-US" sz="24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-609600" defTabSz="914400">
              <a:lnSpc>
                <a:spcPct val="150000"/>
              </a:lnSpc>
            </a:pPr>
            <a:r>
              <a:rPr lang="en-US" altLang="zh-CN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发展型作业：完成课后练习。</a:t>
            </a:r>
            <a:endParaRPr lang="zh-CN" altLang="en-US" sz="24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25" r="25"/>
          <a:stretch>
            <a:fillRect/>
          </a:stretch>
        </p:blipFill>
        <p:spPr>
          <a:xfrm>
            <a:off x="33" y="0"/>
            <a:ext cx="9144000" cy="5143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00" h="10800">
                <a:moveTo>
                  <a:pt x="0" y="0"/>
                </a:moveTo>
                <a:lnTo>
                  <a:pt x="19200" y="0"/>
                </a:lnTo>
                <a:lnTo>
                  <a:pt x="1920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-1" y="1883569"/>
            <a:ext cx="9144033" cy="1615440"/>
          </a:xfrm>
          <a:prstGeom prst="rect">
            <a:avLst/>
          </a:prstGeom>
          <a:solidFill>
            <a:schemeClr val="bg2">
              <a:alpha val="9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446" tIns="34223" rIns="68446" bIns="3422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00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41960" y="1953578"/>
            <a:ext cx="8219123" cy="4167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lt"/>
              </a:rPr>
              <a:t>第三单元   秦汉时期：统一多民族封建国家的建立和巩固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  <a:cs typeface="汉仪楷体简" panose="02010600000101010101" charset="-128"/>
              <a:sym typeface="+mn-lt"/>
            </a:endParaRPr>
          </a:p>
        </p:txBody>
      </p:sp>
      <p:sp>
        <p:nvSpPr>
          <p:cNvPr id="9" name="标题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84296" y="2370296"/>
            <a:ext cx="8989695" cy="895350"/>
          </a:xfrm>
          <a:prstGeom prst="rect">
            <a:avLst/>
          </a:prstGeom>
          <a:noFill/>
          <a:ln w="9525">
            <a:noFill/>
          </a:ln>
        </p:spPr>
        <p:txBody>
          <a:bodyPr vert="horz" lIns="67500" tIns="35100" rIns="67500" bIns="351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8800" b="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algn="ctr" defTabSz="685800">
              <a:spcBef>
                <a:spcPts val="0"/>
              </a:spcBef>
              <a:spcAft>
                <a:spcPts val="0"/>
              </a:spcAft>
            </a:pPr>
            <a:r>
              <a:rPr lang="zh-CN" altLang="en-US" sz="4500" b="1" noProof="1">
                <a:solidFill>
                  <a:srgbClr val="6724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简" panose="00020600040101010101" charset="-122"/>
                <a:ea typeface="汉仪尚巍手书简" panose="00020600040101010101" charset="-122"/>
                <a:cs typeface="汉仪尚巍手书简" panose="00020600040101010101" charset="-122"/>
                <a:sym typeface="+mn-lt"/>
              </a:rPr>
              <a:t>第</a:t>
            </a:r>
            <a:r>
              <a:rPr lang="en-US" altLang="zh-CN" sz="4500" b="1" noProof="1">
                <a:solidFill>
                  <a:srgbClr val="6724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简" panose="00020600040101010101" charset="-122"/>
                <a:ea typeface="汉仪尚巍手书简" panose="00020600040101010101" charset="-122"/>
                <a:cs typeface="汉仪尚巍手书简" panose="00020600040101010101" charset="-122"/>
                <a:sym typeface="+mn-lt"/>
              </a:rPr>
              <a:t>13</a:t>
            </a:r>
            <a:r>
              <a:rPr lang="zh-CN" altLang="en-US" sz="4500" b="1" noProof="1">
                <a:solidFill>
                  <a:srgbClr val="6724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简" panose="00020600040101010101" charset="-122"/>
                <a:ea typeface="汉仪尚巍手书简" panose="00020600040101010101" charset="-122"/>
                <a:cs typeface="汉仪尚巍手书简" panose="00020600040101010101" charset="-122"/>
                <a:sym typeface="+mn-lt"/>
              </a:rPr>
              <a:t>课</a:t>
            </a:r>
            <a:r>
              <a:rPr lang="en-US" altLang="zh-CN" sz="5400" b="1" noProof="1">
                <a:solidFill>
                  <a:srgbClr val="6724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简" panose="00020600040101010101" charset="-122"/>
                <a:ea typeface="汉仪尚巍手书简" panose="00020600040101010101" charset="-122"/>
                <a:cs typeface="汉仪尚巍手书简" panose="00020600040101010101" charset="-122"/>
                <a:sym typeface="+mn-lt"/>
              </a:rPr>
              <a:t>  </a:t>
            </a:r>
            <a:r>
              <a:rPr lang="zh-CN" altLang="en-US" sz="5400" b="1" noProof="1">
                <a:solidFill>
                  <a:srgbClr val="6724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简" panose="00020600040101010101" charset="-122"/>
                <a:ea typeface="汉仪尚巍手书简" panose="00020600040101010101" charset="-122"/>
                <a:cs typeface="汉仪尚巍手书简" panose="00020600040101010101" charset="-122"/>
                <a:sym typeface="+mn-lt"/>
              </a:rPr>
              <a:t>东汉的兴衰</a:t>
            </a:r>
            <a:endParaRPr lang="zh-CN" altLang="en-US" sz="5400" b="1" noProof="1">
              <a:solidFill>
                <a:srgbClr val="67241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简" panose="00020600040101010101" charset="-122"/>
              <a:ea typeface="汉仪尚巍手书简" panose="00020600040101010101" charset="-122"/>
              <a:cs typeface="汉仪尚巍手书简" panose="00020600040101010101" charset="-122"/>
              <a:sym typeface="+mn-lt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409263" y="1059581"/>
            <a:ext cx="8377238" cy="237839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了解西汉末年到东汉建立的大概过程，掌握东汉建立的基本史实、光武帝为巩固统治而采取的措施及其影响。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了解东汉后期外戚与宦官交替专权的特点，知道黄巾起义的基本史实。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通过学习东汉的兴衰史，结合单元主题，认识到统一有利于国家各方面的发展。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7"/>
          <p:cNvSpPr txBox="1"/>
          <p:nvPr>
            <p:custDataLst>
              <p:tags r:id="rId1"/>
            </p:custDataLst>
          </p:nvPr>
        </p:nvSpPr>
        <p:spPr>
          <a:xfrm>
            <a:off x="2915816" y="123478"/>
            <a:ext cx="3703796" cy="4219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东汉建立与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“</a:t>
            </a: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光武中兴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”</a:t>
            </a:r>
            <a:endParaRPr lang="en-US" altLang="zh-CN" sz="2700" b="1" dirty="0">
              <a:solidFill>
                <a:schemeClr val="accent1">
                  <a:lumMod val="75000"/>
                </a:schemeClr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53" name="圆角矩形 3"/>
          <p:cNvSpPr/>
          <p:nvPr>
            <p:custDataLst>
              <p:tags r:id="rId2"/>
            </p:custDataLst>
          </p:nvPr>
        </p:nvSpPr>
        <p:spPr>
          <a:xfrm>
            <a:off x="517684" y="843439"/>
            <a:ext cx="8191976" cy="1254919"/>
          </a:xfrm>
          <a:prstGeom prst="roundRect">
            <a:avLst>
              <a:gd name="adj" fmla="val 13419"/>
            </a:avLst>
          </a:prstGeom>
          <a:noFill/>
          <a:ln>
            <a:solidFill>
              <a:srgbClr val="1784A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no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材料一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武帝病逝后，昭帝英年早逝，虽然宣帝年轻时励精图治，但之后的元帝、成帝、哀帝、平帝，或为幼主，或为昏君，导致外戚势力坐大，西汉帝国日衰。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2" name="圆角矩形 3"/>
          <p:cNvSpPr/>
          <p:nvPr>
            <p:custDataLst>
              <p:tags r:id="rId3"/>
            </p:custDataLst>
          </p:nvPr>
        </p:nvSpPr>
        <p:spPr>
          <a:xfrm>
            <a:off x="504825" y="2354602"/>
            <a:ext cx="8217694" cy="1200626"/>
          </a:xfrm>
          <a:prstGeom prst="roundRect">
            <a:avLst>
              <a:gd name="adj" fmla="val 13419"/>
            </a:avLst>
          </a:prstGeom>
          <a:noFill/>
          <a:ln>
            <a:solidFill>
              <a:srgbClr val="1784A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no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材料二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大兴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徭役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，重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增赋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敛……饥馑仍臻。餧（wèi，饥饿）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死于道，以百万数。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r">
              <a:lnSpc>
                <a:spcPct val="110000"/>
              </a:lnSpc>
              <a:defRPr/>
            </a:pP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——《汉书·谷永传》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圆角矩形 3"/>
          <p:cNvSpPr/>
          <p:nvPr>
            <p:custDataLst>
              <p:tags r:id="rId4"/>
            </p:custDataLst>
          </p:nvPr>
        </p:nvSpPr>
        <p:spPr>
          <a:xfrm>
            <a:off x="504825" y="3691953"/>
            <a:ext cx="8185309" cy="485299"/>
          </a:xfrm>
          <a:prstGeom prst="roundRect">
            <a:avLst>
              <a:gd name="adj" fmla="val 13419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1784A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noAutofit/>
          </a:bodyPr>
          <a:lstStyle/>
          <a:p>
            <a:pPr algn="ctr">
              <a:lnSpc>
                <a:spcPct val="110000"/>
              </a:lnSpc>
              <a:buClrTx/>
              <a:buSzTx/>
              <a:buFontTx/>
              <a:defRPr/>
            </a:pPr>
            <a:r>
              <a:rPr lang="zh-CN" altLang="en-US" sz="2700" dirty="0">
                <a:latin typeface="华文新魏" panose="02010800040101010101" charset="-122"/>
                <a:ea typeface="华文新魏" panose="02010800040101010101" charset="-122"/>
              </a:rPr>
              <a:t>西汉后期呈现出怎样的状况？</a:t>
            </a:r>
            <a:endParaRPr lang="zh-CN" altLang="en-US" sz="27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3520" y="4191477"/>
            <a:ext cx="6143149" cy="5900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zh-CN" altLang="en-US" sz="30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政治腐败，民不聊生</a:t>
            </a:r>
            <a:endParaRPr lang="zh-CN" altLang="en-US" sz="30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2" grpId="0" bldLvl="0" animBg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67544" y="1563638"/>
            <a:ext cx="2532910" cy="2448272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just"/>
            <a:r>
              <a:rPr lang="zh-CN" altLang="en-US" sz="2400" b="1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边看边思考：</a:t>
            </a:r>
            <a:endParaRPr lang="zh-CN" altLang="en-US" sz="2400" b="1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</a:endParaRPr>
          </a:p>
          <a:p>
            <a:pPr algn="just"/>
            <a:r>
              <a:rPr lang="zh-CN" altLang="en-US" sz="2400" b="1">
                <a:latin typeface="华文新魏" panose="02010800040101010101" charset="-122"/>
                <a:ea typeface="华文新魏" panose="02010800040101010101" charset="-122"/>
              </a:rPr>
              <a:t>西汉被谁建立的什么政权代替了？这个篡位者所进行的改革是否取得了成功？他又被谁推翻了？</a:t>
            </a:r>
            <a:endParaRPr lang="zh-CN" altLang="en-US" sz="24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17"/>
          <p:cNvSpPr txBox="1"/>
          <p:nvPr>
            <p:custDataLst>
              <p:tags r:id="rId2"/>
            </p:custDataLst>
          </p:nvPr>
        </p:nvSpPr>
        <p:spPr>
          <a:xfrm>
            <a:off x="2915816" y="123478"/>
            <a:ext cx="3703796" cy="4219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东汉建立与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“</a:t>
            </a: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光武中兴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”</a:t>
            </a:r>
            <a:endParaRPr lang="en-US" altLang="zh-CN" sz="2700" b="1" dirty="0">
              <a:solidFill>
                <a:schemeClr val="accent1">
                  <a:lumMod val="75000"/>
                </a:schemeClr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pic>
        <p:nvPicPr>
          <p:cNvPr id="4" name="media1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19872" y="987574"/>
            <a:ext cx="5153000" cy="3513409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46" b="100000" l="5600" r="956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98" r="13419"/>
          <a:stretch>
            <a:fillRect/>
          </a:stretch>
        </p:blipFill>
        <p:spPr>
          <a:xfrm>
            <a:off x="409871" y="627534"/>
            <a:ext cx="1797233" cy="1282154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250282" y="849899"/>
            <a:ext cx="6576536" cy="946309"/>
          </a:xfrm>
          <a:prstGeom prst="rect">
            <a:avLst/>
          </a:prstGeom>
          <a:noFill/>
          <a:ln>
            <a:solidFill>
              <a:srgbClr val="1784A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10000"/>
              </a:lnSpc>
              <a:buClrTx/>
              <a:buSzTx/>
              <a:buFontTx/>
              <a:defRPr/>
            </a:pP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农商失业，食货俱废，民人至涕泣于市道。                                               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			  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——《汉书·王莽传》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391954" y="1909688"/>
            <a:ext cx="8434864" cy="932096"/>
          </a:xfrm>
          <a:prstGeom prst="rect">
            <a:avLst/>
          </a:prstGeom>
          <a:solidFill>
            <a:srgbClr val="C0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68580" tIns="34290" rIns="68580" bIns="34290">
            <a:noAutofit/>
          </a:bodyPr>
          <a:lstStyle/>
          <a:p>
            <a:pPr algn="l"/>
            <a:r>
              <a:rPr lang="zh-CN" altLang="en-US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新政的实施不仅没有挽救西汉末年的社会</a:t>
            </a:r>
            <a:r>
              <a:rPr lang="zh-CN" altLang="en-US" sz="27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危机</a:t>
            </a:r>
            <a:r>
              <a:rPr lang="zh-CN" altLang="en-US" sz="27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，反而</a:t>
            </a:r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FFFF00"/>
                </a:highlight>
              </a:rPr>
              <a:t>加剧了社会动荡</a:t>
            </a:r>
            <a:r>
              <a:rPr lang="zh-CN" altLang="en-US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。</a:t>
            </a:r>
            <a:endParaRPr lang="zh-CN" altLang="en-US" sz="2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FFFF00"/>
              </a:highlight>
              <a:sym typeface="+mn-ea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9" y="2841784"/>
            <a:ext cx="2628255" cy="1956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4" b="6862"/>
          <a:stretch>
            <a:fillRect/>
          </a:stretch>
        </p:blipFill>
        <p:spPr>
          <a:xfrm>
            <a:off x="3060859" y="2841784"/>
            <a:ext cx="3428524" cy="1952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0" b="7520"/>
          <a:stretch>
            <a:fillRect/>
          </a:stretch>
        </p:blipFill>
        <p:spPr>
          <a:xfrm>
            <a:off x="6522244" y="2841784"/>
            <a:ext cx="2304574" cy="1952625"/>
          </a:xfrm>
          <a:prstGeom prst="rect">
            <a:avLst/>
          </a:prstGeom>
        </p:spPr>
      </p:pic>
      <p:sp>
        <p:nvSpPr>
          <p:cNvPr id="12" name="文本框 17"/>
          <p:cNvSpPr txBox="1"/>
          <p:nvPr>
            <p:custDataLst>
              <p:tags r:id="rId12"/>
            </p:custDataLst>
          </p:nvPr>
        </p:nvSpPr>
        <p:spPr>
          <a:xfrm>
            <a:off x="2915816" y="123478"/>
            <a:ext cx="3703796" cy="4219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东汉建立与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“</a:t>
            </a: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光武中兴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”</a:t>
            </a:r>
            <a:endParaRPr lang="en-US" altLang="zh-CN" sz="2700" b="1" dirty="0">
              <a:solidFill>
                <a:schemeClr val="accent1">
                  <a:lumMod val="75000"/>
                </a:schemeClr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6502" y="866212"/>
            <a:ext cx="803672" cy="4385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latin typeface="汉仪昌黎宋刻本原版W" panose="00020600040101010101" charset="-122"/>
                <a:ea typeface="汉仪昌黎宋刻本原版W" panose="00020600040101010101" charset="-122"/>
                <a:cs typeface="汉仪昌黎宋刻本原版W" panose="00020600040101010101" charset="-122"/>
              </a:rPr>
              <a:t>概况</a:t>
            </a:r>
            <a:endParaRPr lang="zh-CN" altLang="en-US" sz="2400" b="1" dirty="0">
              <a:latin typeface="汉仪昌黎宋刻本原版W" panose="00020600040101010101" charset="-122"/>
              <a:ea typeface="汉仪昌黎宋刻本原版W" panose="00020600040101010101" charset="-122"/>
              <a:cs typeface="汉仪昌黎宋刻本原版W" panose="0002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26410" y="1491630"/>
            <a:ext cx="4317597" cy="130248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  </a:t>
            </a:r>
            <a:r>
              <a:rPr lang="zh-CN" altLang="en-US" sz="2400" b="1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公元</a:t>
            </a:r>
            <a:r>
              <a:rPr lang="en-US" altLang="zh-CN" sz="2400" b="1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25</a:t>
            </a:r>
            <a:r>
              <a:rPr lang="zh-CN" altLang="en-US" sz="2400" b="1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年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，西汉宗室</a:t>
            </a:r>
            <a:r>
              <a:rPr lang="zh-CN" altLang="en-US" sz="2400" b="1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刘秀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称帝，后定都</a:t>
            </a:r>
            <a:r>
              <a:rPr lang="zh-CN" altLang="en-US" sz="2400" b="1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洛阳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，史称</a:t>
            </a:r>
            <a:r>
              <a:rPr lang="zh-CN" altLang="en-US" sz="2400" b="1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东汉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。</a:t>
            </a:r>
            <a:endParaRPr lang="zh-CN" altLang="en-US" sz="2400" b="1">
              <a:solidFill>
                <a:srgbClr val="C00000"/>
              </a:solidFill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cs typeface="汉仪楷体简" panose="02010600000101010101" charset="-128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3967" y="4085579"/>
            <a:ext cx="728663" cy="358379"/>
          </a:xfrm>
          <a:prstGeom prst="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474" tIns="34232" rIns="68474" bIns="34232" anchor="ctr"/>
          <a:lstStyle/>
          <a:p>
            <a:pPr algn="ctr" eaLnBrk="1" hangingPunct="1"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长安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1491128" y="3166298"/>
            <a:ext cx="434340" cy="807914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西汉</a:t>
            </a:r>
            <a:endParaRPr lang="zh-CN" altLang="en-US" sz="24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16"/>
          <p:cNvSpPr txBox="1"/>
          <p:nvPr/>
        </p:nvSpPr>
        <p:spPr>
          <a:xfrm>
            <a:off x="2306944" y="3166968"/>
            <a:ext cx="434340" cy="807244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东汉</a:t>
            </a:r>
            <a:endParaRPr lang="zh-CN" altLang="en-US" sz="24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3925" y="874588"/>
            <a:ext cx="4024789" cy="2075974"/>
          </a:xfrm>
          <a:prstGeom prst="rect">
            <a:avLst/>
          </a:prstGeom>
          <a:noFill/>
          <a:ln>
            <a:solidFill>
              <a:srgbClr val="1784A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10000"/>
              </a:lnSpc>
              <a:buClrTx/>
              <a:buSzTx/>
              <a:buFontTx/>
              <a:defRPr/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父子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流亡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，夫妇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离散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，庐落（房舍）丘墟，田畴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芜（荒芜）秽（杂草）</a:t>
            </a:r>
            <a:r>
              <a:rPr lang="en-US" altLang="zh-CN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匹夫僮妇（儿童妇女），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咸（都）怀怨怒 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lvl="0" algn="r">
              <a:lnSpc>
                <a:spcPct val="110000"/>
              </a:lnSpc>
              <a:buClrTx/>
              <a:buSzTx/>
              <a:buFontTx/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 《后汉书·冯衍传》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4733924" y="3147632"/>
            <a:ext cx="4024789" cy="41243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noAutofit/>
          </a:bodyPr>
          <a:lstStyle/>
          <a:p>
            <a:pPr algn="l"/>
            <a:r>
              <a:rPr lang="zh-CN" altLang="en-US" sz="2100" b="1" dirty="0">
                <a:latin typeface="+mj-ea"/>
                <a:ea typeface="+mj-ea"/>
              </a:rPr>
              <a:t>光武帝面临着怎么样的社会状况？</a:t>
            </a:r>
            <a:endParaRPr lang="zh-CN" altLang="en-US" sz="2100" b="1" dirty="0"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84846" y="3687385"/>
            <a:ext cx="3305651" cy="9005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zh-CN" altLang="en-US" sz="32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经济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衰微</a:t>
            </a:r>
            <a:r>
              <a:rPr lang="zh-CN" altLang="en-US" sz="3200" b="1" smtClean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，</a:t>
            </a:r>
            <a:endParaRPr lang="en-US" altLang="zh-CN" sz="3200" b="1" smtClean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algn="ctr"/>
            <a:r>
              <a:rPr lang="zh-CN" altLang="en-US" sz="3200" b="1" smtClean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社会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矛盾</a:t>
            </a:r>
            <a:r>
              <a:rPr lang="zh-CN" altLang="en-US" sz="3200" b="1" smtClean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尖锐</a:t>
            </a:r>
            <a:endParaRPr lang="zh-CN" altLang="en-US" sz="32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59783" y="4085579"/>
            <a:ext cx="728663" cy="358379"/>
          </a:xfrm>
          <a:prstGeom prst="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8474" tIns="34232" rIns="68474" bIns="34232" anchor="ctr"/>
          <a:lstStyle/>
          <a:p>
            <a:pPr algn="ctr" eaLnBrk="1" hangingPunct="1">
              <a:defRPr/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洛阳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文本框 17"/>
          <p:cNvSpPr txBox="1"/>
          <p:nvPr>
            <p:custDataLst>
              <p:tags r:id="rId2"/>
            </p:custDataLst>
          </p:nvPr>
        </p:nvSpPr>
        <p:spPr>
          <a:xfrm>
            <a:off x="2915816" y="123478"/>
            <a:ext cx="3703796" cy="4219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东汉建立与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“</a:t>
            </a: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光武中兴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”</a:t>
            </a:r>
            <a:endParaRPr lang="en-US" altLang="zh-CN" sz="2700" b="1" dirty="0">
              <a:solidFill>
                <a:schemeClr val="accent1">
                  <a:lumMod val="75000"/>
                </a:schemeClr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11" grpId="0" bldLvl="0" animBg="1"/>
      <p:bldP spid="11" grpId="1" animBg="1"/>
      <p:bldP spid="21" grpId="0" bldLvl="0" animBg="1"/>
      <p:bldP spid="21" grpId="1" animBg="1"/>
      <p:bldP spid="22" grpId="0" bldLvl="0" animBg="1"/>
      <p:bldP spid="22" grpId="1" animBg="1"/>
      <p:bldP spid="18" grpId="0" bldLvl="0" animBg="1"/>
      <p:bldP spid="18" grpId="1"/>
      <p:bldP spid="19" grpId="0"/>
      <p:bldP spid="19" grpId="1"/>
      <p:bldP spid="2" grpId="0" bldLvl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>
            <p:custDataLst>
              <p:tags r:id="rId1"/>
            </p:custDataLst>
          </p:nvPr>
        </p:nvSpPr>
        <p:spPr>
          <a:xfrm>
            <a:off x="16192" y="735806"/>
            <a:ext cx="9127808" cy="51530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noAutofit/>
          </a:bodyPr>
          <a:lstStyle/>
          <a:p>
            <a:pPr algn="ctr">
              <a:lnSpc>
                <a:spcPct val="100000"/>
              </a:lnSpc>
              <a:buClrTx/>
              <a:buSzTx/>
              <a:buNone/>
            </a:pPr>
            <a:r>
              <a:rPr kumimoji="1" lang="zh-CN" altLang="en-US" sz="2100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如果你是光武帝刘秀，面对混乱的东汉社会，你会采取怎样的措施？</a:t>
            </a:r>
            <a:endParaRPr kumimoji="1" lang="zh-CN" altLang="en-US" sz="2100">
              <a:solidFill>
                <a:srgbClr val="C0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6865" name="TextBox 38"/>
          <p:cNvSpPr txBox="1"/>
          <p:nvPr>
            <p:custDataLst>
              <p:tags r:id="rId2"/>
            </p:custDataLst>
          </p:nvPr>
        </p:nvSpPr>
        <p:spPr bwMode="auto">
          <a:xfrm>
            <a:off x="295275" y="1165860"/>
            <a:ext cx="8572500" cy="102774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anchor="t" anchorCtr="0">
            <a:noAutofit/>
          </a:bodyPr>
          <a:lstStyle/>
          <a:p>
            <a:pPr algn="just" eaLnBrk="0" hangingPunct="0">
              <a:tabLst>
                <a:tab pos="1208405" algn="l"/>
              </a:tabLst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材料三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sz="21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刘秀</a:t>
            </a:r>
            <a:r>
              <a:rPr sz="21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连续</a:t>
            </a:r>
            <a:r>
              <a:rPr sz="21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下达了</a:t>
            </a:r>
            <a:r>
              <a:rPr sz="21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六道释放奴婢</a:t>
            </a:r>
            <a:r>
              <a:rPr sz="21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的命令，解决了战乱之后土地荒芜而劳动力不足的问题</a:t>
            </a:r>
            <a:r>
              <a:rPr sz="2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</a:t>
            </a:r>
            <a:r>
              <a:rPr sz="2100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还下诏</a:t>
            </a:r>
            <a:r>
              <a:rPr sz="2100" dirty="0" err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恢复西汉前期三十税一的赋制，省减刑罚</a:t>
            </a:r>
            <a:r>
              <a:rPr sz="2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en-US" altLang="zh-CN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                                                                                                                                               						    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6871" name="TextBox 3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5276" y="2301717"/>
            <a:ext cx="8572976" cy="8539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pPr algn="just" eaLnBrk="0" hangingPunct="0">
              <a:tabLst>
                <a:tab pos="1208405" algn="l"/>
              </a:tabLst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材料四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光武帝下诏：“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并省四百余县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吏职减损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，十置其一（精简到十分之一）”。另外对地方官吏严格要求，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赏罚从严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圆角矩形 4"/>
          <p:cNvSpPr txBox="1"/>
          <p:nvPr>
            <p:custDataLst>
              <p:tags r:id="rId4"/>
            </p:custDataLst>
          </p:nvPr>
        </p:nvSpPr>
        <p:spPr>
          <a:xfrm>
            <a:off x="3635896" y="3043986"/>
            <a:ext cx="5187315" cy="463868"/>
          </a:xfrm>
          <a:prstGeom prst="roundRect">
            <a:avLst/>
          </a:prstGeom>
          <a:solidFill>
            <a:schemeClr val="accent2"/>
          </a:solidFill>
        </p:spPr>
        <p:txBody>
          <a:bodyPr vert="horz" wrap="square" lIns="68580" tIns="34290" rIns="68580" bIns="34290" numCol="1" spcCol="0" rtlCol="0" fromWordArt="0" anchor="t" anchorCtr="0" forceAA="0" compatLnSpc="0">
            <a:noAutofit/>
          </a:bodyPr>
          <a:lstStyle/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zh-CN" altLang="en-US" sz="21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1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2</a:t>
            </a:r>
            <a:r>
              <a:rPr lang="zh-CN" altLang="en-US" sz="21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）合并郡县，裁减官员，惩处贪官污吏。</a:t>
            </a:r>
            <a:endParaRPr lang="zh-CN" altLang="en-US" sz="21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 bwMode="auto">
          <a:xfrm>
            <a:off x="295275" y="3490437"/>
            <a:ext cx="8592979" cy="103489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pPr algn="just" eaLnBrk="0" hangingPunct="0">
              <a:tabLst>
                <a:tab pos="1208405" algn="l"/>
              </a:tabLst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材料五</a:t>
            </a:r>
            <a:r>
              <a:rPr lang="en-US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东汉政府把羌人</a:t>
            </a:r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内迁</a:t>
            </a:r>
            <a:r>
              <a:rPr lang="zh-CN" altLang="en-US" sz="2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，把南匈奴内迁，把鲜卑内迁。此后，内迁各族的生活习俗逐渐跟汉人趋同，有些民族甚至忘记了自己的语言，军队成为维持地方治安的武装。</a:t>
            </a:r>
            <a:endParaRPr lang="zh-CN" altLang="en-US" sz="2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067944" y="4333372"/>
            <a:ext cx="4765540" cy="459581"/>
          </a:xfrm>
          <a:prstGeom prst="roundRect">
            <a:avLst/>
          </a:prstGeom>
          <a:solidFill>
            <a:schemeClr val="accent2"/>
          </a:solidFill>
        </p:spPr>
        <p:txBody>
          <a:bodyPr vert="horz" wrap="square" lIns="68580" tIns="34290" rIns="68580" bIns="34290" numCol="1" spcCol="0" rtlCol="0" fromWordArt="0" anchor="t" anchorCtr="0" forceAA="0" compatLnSpc="0">
            <a:noAutofit/>
          </a:bodyPr>
          <a:lstStyle/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zh-CN" altLang="en-US" sz="21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1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3</a:t>
            </a:r>
            <a:r>
              <a:rPr lang="zh-CN" altLang="en-US" sz="21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）允许北方各族内迁</a:t>
            </a:r>
            <a:r>
              <a:rPr lang="en-US" altLang="zh-CN" sz="21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,</a:t>
            </a:r>
            <a:r>
              <a:rPr lang="zh-CN" altLang="en-US" sz="21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缓和民族矛盾。</a:t>
            </a:r>
            <a:endParaRPr lang="zh-CN" altLang="en-US" sz="21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  <a:p>
            <a:pPr lvl="0" algn="ctr">
              <a:lnSpc>
                <a:spcPct val="100000"/>
              </a:lnSpc>
              <a:buClrTx/>
              <a:buSzTx/>
              <a:buFontTx/>
            </a:pPr>
            <a:endParaRPr lang="zh-CN" altLang="en-US" sz="21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3" name="圆角矩形 4"/>
          <p:cNvSpPr txBox="1"/>
          <p:nvPr>
            <p:custDataLst>
              <p:tags r:id="rId7"/>
            </p:custDataLst>
          </p:nvPr>
        </p:nvSpPr>
        <p:spPr>
          <a:xfrm>
            <a:off x="2232184" y="1815942"/>
            <a:ext cx="6601301" cy="434816"/>
          </a:xfrm>
          <a:prstGeom prst="roundRect">
            <a:avLst/>
          </a:prstGeom>
          <a:solidFill>
            <a:schemeClr val="accent2"/>
          </a:solidFill>
        </p:spPr>
        <p:txBody>
          <a:bodyPr wrap="square" lIns="68580" tIns="34290" rIns="68580" bIns="34290" rtlCol="0" anchor="t">
            <a:noAutofit/>
          </a:bodyPr>
          <a:lstStyle/>
          <a:p>
            <a:pPr lvl="0" algn="ctr">
              <a:lnSpc>
                <a:spcPct val="100000"/>
              </a:lnSpc>
              <a:buClrTx/>
              <a:buSzTx/>
              <a:buFontTx/>
            </a:pPr>
            <a:r>
              <a:rPr lang="zh-CN" altLang="en-US" sz="21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（</a:t>
            </a:r>
            <a:r>
              <a:rPr lang="en-US" altLang="zh-CN" sz="21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1</a:t>
            </a:r>
            <a:r>
              <a:rPr lang="zh-CN" altLang="en-US" sz="21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）多次下令释放奴婢，减轻农民负担，减轻刑罚。</a:t>
            </a:r>
            <a:endParaRPr lang="zh-CN" altLang="en-US" sz="2100" b="1" dirty="0"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11" name="文本框 17"/>
          <p:cNvSpPr txBox="1"/>
          <p:nvPr>
            <p:custDataLst>
              <p:tags r:id="rId8"/>
            </p:custDataLst>
          </p:nvPr>
        </p:nvSpPr>
        <p:spPr>
          <a:xfrm>
            <a:off x="2915816" y="123478"/>
            <a:ext cx="3703796" cy="4219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东汉建立与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“</a:t>
            </a: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光武中兴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”</a:t>
            </a:r>
            <a:endParaRPr lang="en-US" altLang="zh-CN" sz="2700" b="1" dirty="0">
              <a:solidFill>
                <a:schemeClr val="accent1">
                  <a:lumMod val="75000"/>
                </a:schemeClr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 bldLvl="0" animBg="1"/>
      <p:bldP spid="36865" grpId="1" animBg="1"/>
      <p:bldP spid="36871" grpId="0" bldLvl="0" animBg="1"/>
      <p:bldP spid="36871" grpId="1" animBg="1"/>
      <p:bldP spid="9" grpId="0" bldLvl="0" animBg="1"/>
      <p:bldP spid="9" grpId="1"/>
      <p:bldP spid="2" grpId="0" bldLvl="0" animBg="1"/>
      <p:bldP spid="2" grpId="1" animBg="1"/>
      <p:bldP spid="5" grpId="0" bldLvl="0" animBg="1"/>
      <p:bldP spid="5" grpId="1"/>
      <p:bldP spid="3" grpId="0" bldLvl="0" animBg="1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8" b="16742"/>
          <a:stretch>
            <a:fillRect/>
          </a:stretch>
        </p:blipFill>
        <p:spPr bwMode="auto">
          <a:xfrm>
            <a:off x="5897404" y="1380143"/>
            <a:ext cx="2954655" cy="1711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15" r="43467" b="1"/>
          <a:stretch>
            <a:fillRect/>
          </a:stretch>
        </p:blipFill>
        <p:spPr bwMode="auto">
          <a:xfrm>
            <a:off x="357187" y="735806"/>
            <a:ext cx="3226118" cy="2606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18761" y="3354828"/>
            <a:ext cx="3529689" cy="1490345"/>
          </a:xfrm>
          <a:prstGeom prst="rect">
            <a:avLst/>
          </a:prstGeom>
          <a:noFill/>
        </p:spPr>
        <p:txBody>
          <a:bodyPr vert="horz" wrap="square" lIns="68580" tIns="34290" rIns="68580" bIns="34290" numCol="1" spcCol="0" rtlCol="0" fromWordArt="0" anchor="t" anchorCtr="0" forceAA="0" compatLnSpc="0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作用：光武帝统治后期，经济得到恢复和发展，社会出现比较安定的局面，史称</a:t>
            </a:r>
            <a:r>
              <a:rPr lang="zh-CN" altLang="en-US" sz="2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光武中兴</a:t>
            </a:r>
            <a:r>
              <a:rPr lang="zh-CN" altLang="en-US" sz="2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2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601629" y="1869758"/>
            <a:ext cx="1163955" cy="892016"/>
          </a:xfrm>
          <a:prstGeom prst="round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27984" y="3651870"/>
            <a:ext cx="4242891" cy="10538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 rtlCol="0" anchor="t">
            <a:no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使衰落的汉朝重新振兴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sz="21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社会经济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得到</a:t>
            </a:r>
            <a:r>
              <a:rPr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恢复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</a:t>
            </a:r>
            <a:r>
              <a:rPr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发展</a:t>
            </a:r>
            <a:r>
              <a:rPr lang="en-US"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,</a:t>
            </a:r>
            <a:r>
              <a:rPr sz="2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天下出现兴盛局面。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726" y="897731"/>
            <a:ext cx="2372678" cy="248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17"/>
          <p:cNvSpPr txBox="1"/>
          <p:nvPr>
            <p:custDataLst>
              <p:tags r:id="rId4"/>
            </p:custDataLst>
          </p:nvPr>
        </p:nvSpPr>
        <p:spPr>
          <a:xfrm>
            <a:off x="2915816" y="123478"/>
            <a:ext cx="3703796" cy="4219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东汉建立与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“</a:t>
            </a:r>
            <a:r>
              <a:rPr lang="zh-CN" altLang="en-US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光武中兴</a:t>
            </a:r>
            <a:r>
              <a:rPr lang="en-US" altLang="zh-CN" sz="2700" b="1" dirty="0">
                <a:solidFill>
                  <a:schemeClr val="accent1">
                    <a:lumMod val="75000"/>
                  </a:schemeClr>
                </a:solidFill>
                <a:latin typeface="等线" panose="02010600030101010101" charset="-122"/>
                <a:ea typeface="等线" panose="02010600030101010101" charset="-122"/>
                <a:sym typeface="+mn-ea"/>
              </a:rPr>
              <a:t>”</a:t>
            </a:r>
            <a:endParaRPr lang="en-US" altLang="zh-CN" sz="2700" b="1" dirty="0">
              <a:solidFill>
                <a:schemeClr val="accent1">
                  <a:lumMod val="75000"/>
                </a:schemeClr>
              </a:solidFill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  <p:bldP spid="6" grpId="1" animBg="1"/>
      <p:bldP spid="8" grpId="0" bldLvl="0" animBg="1"/>
      <p:bldP spid="8" grpId="1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AS_UNIQUEID" val="1185"/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1185"/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TABLE_ENDDRAG_ORIGIN_RECT" val="740*318"/>
  <p:tag name="TABLE_ENDDRAG_RECT" val="77*134*740*318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AS_UNIQUEID" val="1290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1291"/>
</p:tagLst>
</file>

<file path=ppt/tags/tag41.xml><?xml version="1.0" encoding="utf-8"?>
<p:tagLst xmlns:p="http://schemas.openxmlformats.org/presentationml/2006/main">
  <p:tag name="AS_UNIQUEID" val="1292"/>
</p:tagLst>
</file>

<file path=ppt/tags/tag42.xml><?xml version="1.0" encoding="utf-8"?>
<p:tagLst xmlns:p="http://schemas.openxmlformats.org/presentationml/2006/main">
  <p:tag name="AS_UNIQUEID" val="14682"/>
  <p:tag name="KSO_WM_ASSEMBLE_CHIP_INDEX" val="496e640cef4447cd86f1298209f8d11f"/>
  <p:tag name="KSO_WM_BEAUTIFY_FLAG" val="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2e4054ed1e2fb80510"/>
  <p:tag name="KSO_WM_TEMPLATE_ASSEMBLE_XID" val="60656f2e4054ed1e2fb80510"/>
  <p:tag name="KSO_WM_TEMPLATE_CATEGORY" val="diagram"/>
  <p:tag name="KSO_WM_TEMPLATE_INDEX" val="20212168"/>
  <p:tag name="KSO_WM_UNIT_COMPATIBLE" val="1"/>
  <p:tag name="KSO_WM_UNIT_DEC_AREA_ID" val="990c5abb898c4a3ea97367afbd4a67e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168_1*d*1"/>
  <p:tag name="KSO_WM_UNIT_INDEX" val="1"/>
  <p:tag name="KSO_WM_UNIT_LAYERLEVEL" val="1"/>
  <p:tag name="KSO_WM_UNIT_MASK_COLOR_TYPE" val="theme"/>
  <p:tag name="KSO_WM_UNIT_PICTURE_CLIP_FLAG" val="0"/>
  <p:tag name="KSO_WM_UNIT_SM_LIMIT_TYPE" val="2"/>
  <p:tag name="KSO_WM_UNIT_TYPE" val="d"/>
  <p:tag name="KSO_WM_UNIT_VALUE" val="1904*3384"/>
</p:tagLst>
</file>

<file path=ppt/tags/tag43.xml><?xml version="1.0" encoding="utf-8"?>
<p:tagLst xmlns:p="http://schemas.openxmlformats.org/presentationml/2006/main">
  <p:tag name="AS_UNIQUEID" val="622"/>
  <p:tag name="KSO_WM_BEAUTIFY_FLAG" val=""/>
</p:tagLst>
</file>

<file path=ppt/tags/tag44.xml><?xml version="1.0" encoding="utf-8"?>
<p:tagLst xmlns:p="http://schemas.openxmlformats.org/presentationml/2006/main">
  <p:tag name="AS_UNIQUEID" val="624"/>
  <p:tag name="KSO_WM_BEAUTIFY_FLAG" val=""/>
</p:tagLst>
</file>

<file path=ppt/tags/tag45.xml><?xml version="1.0" encoding="utf-8"?>
<p:tagLst xmlns:p="http://schemas.openxmlformats.org/presentationml/2006/main">
  <p:tag name="AS_UNIQUEID" val="623"/>
  <p:tag name="KSO_WM_BEAUTIFY_FLAG" val=""/>
  <p:tag name="KSO_WM_TAG_VERSION" val="1.0"/>
  <p:tag name="KSO_WM_TEMPLATE_CATEGORY" val="custom"/>
  <p:tag name="KSO_WM_TEMPLATE_INDEX" val="20201158"/>
  <p:tag name="KSO_WM_UNIT_COMPATIBLE" val="0"/>
  <p:tag name="KSO_WM_UNIT_DIAGRAM_ISNUMVISUAL" val="0"/>
  <p:tag name="KSO_WM_UNIT_DIAGRAM_ISREFERUNIT" val="0"/>
  <p:tag name="KSO_WM_UNIT_HIGHLIGHT" val="0"/>
  <p:tag name="KSO_WM_UNIT_ID" val="custom2020115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万树梅花月满天"/>
  <p:tag name="KSO_WM_UNIT_TYPE" val="a"/>
  <p:tag name="KSO_WM_UNIT_VALUE" val="6"/>
</p:tagLst>
</file>

<file path=ppt/tags/tag4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7.xml><?xml version="1.0" encoding="utf-8"?>
<p:tagLst xmlns:p="http://schemas.openxmlformats.org/presentationml/2006/main">
  <p:tag name="KSO_WM_UNIT_MEDIACOVER_TEXT" val=""/>
</p:tagLst>
</file>

<file path=ppt/tags/tag48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49.xml><?xml version="1.0" encoding="utf-8"?>
<p:tagLst xmlns:p="http://schemas.openxmlformats.org/presentationml/2006/main">
  <p:tag name="KSO_WM_BEAUTIFY_FLAG" val=""/>
  <p:tag name="KSO_WM_UNIT_MEDIACOVER_TEXT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  <p:tag name="KSO_WM_UNIT_MEDIACOVER_TEXT" val="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54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5.xml><?xml version="1.0" encoding="utf-8"?>
<p:tagLst xmlns:p="http://schemas.openxmlformats.org/presentationml/2006/main">
  <p:tag name="KSO_WM_BEAUTIFY_FLAG" val=""/>
  <p:tag name="KSO_WM_UNIT_MEDIACOVER_TEXT" val="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57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  <p:tag name="KSO_WM_UNIT_MEDIACOVER_TEXT" val=""/>
</p:tagLst>
</file>

<file path=ppt/tags/tag58.xml><?xml version="1.0" encoding="utf-8"?>
<p:tagLst xmlns:p="http://schemas.openxmlformats.org/presentationml/2006/main">
  <p:tag name="KSO_WM_UNIT_MEDIACOVER_TEXT" val=""/>
</p:tagLst>
</file>

<file path=ppt/tags/tag59.xml><?xml version="1.0" encoding="utf-8"?>
<p:tagLst xmlns:p="http://schemas.openxmlformats.org/presentationml/2006/main">
  <p:tag name="KSO_WM_BEAUTIFY_FLAG" val=""/>
  <p:tag name="KSO_WM_UNIT_MEDIACOVER_TEXT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  <p:tag name="KSO_WM_UNIT_MEDIACOVER_TEXT" val="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65.xml><?xml version="1.0" encoding="utf-8"?>
<p:tagLst xmlns:p="http://schemas.openxmlformats.org/presentationml/2006/main">
  <p:tag name="AS_UNIQUEID" val="600"/>
</p:tagLst>
</file>

<file path=ppt/tags/tag66.xml><?xml version="1.0" encoding="utf-8"?>
<p:tagLst xmlns:p="http://schemas.openxmlformats.org/presentationml/2006/main">
  <p:tag name="KSO_WM_BEAUTIFY_FLAG" val=""/>
  <p:tag name="KSO_WM_UNIT_MEDIACOVER_TEXT" val="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68.xml><?xml version="1.0" encoding="utf-8"?>
<p:tagLst xmlns:p="http://schemas.openxmlformats.org/presentationml/2006/main">
  <p:tag name="AS_UNIQUEID" val="2413"/>
  <p:tag name="KSO_WM_UNIT_MEDIACOVER_TEXT" val=""/>
</p:tagLst>
</file>

<file path=ppt/tags/tag69.xml><?xml version="1.0" encoding="utf-8"?>
<p:tagLst xmlns:p="http://schemas.openxmlformats.org/presentationml/2006/main">
  <p:tag name="AS_UNIQUEID" val="2394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2397"/>
</p:tagLst>
</file>

<file path=ppt/tags/tag71.xml><?xml version="1.0" encoding="utf-8"?>
<p:tagLst xmlns:p="http://schemas.openxmlformats.org/presentationml/2006/main">
  <p:tag name="AS_UNIQUEID" val="2421"/>
</p:tagLst>
</file>

<file path=ppt/tags/tag72.xml><?xml version="1.0" encoding="utf-8"?>
<p:tagLst xmlns:p="http://schemas.openxmlformats.org/presentationml/2006/main">
  <p:tag name="AS_UNIQUEID" val="50"/>
</p:tagLst>
</file>

<file path=ppt/tags/tag73.xml><?xml version="1.0" encoding="utf-8"?>
<p:tagLst xmlns:p="http://schemas.openxmlformats.org/presentationml/2006/main">
  <p:tag name="AS_UNIQUEID" val="2421"/>
</p:tagLst>
</file>

<file path=ppt/tags/tag74.xml><?xml version="1.0" encoding="utf-8"?>
<p:tagLst xmlns:p="http://schemas.openxmlformats.org/presentationml/2006/main">
  <p:tag name="AS_UNIQUEID" val="2421"/>
</p:tagLst>
</file>

<file path=ppt/tags/tag75.xml><?xml version="1.0" encoding="utf-8"?>
<p:tagLst xmlns:p="http://schemas.openxmlformats.org/presentationml/2006/main">
  <p:tag name="KSO_WM_BEAUTIFY_FLAG" val=""/>
  <p:tag name="KSO_WM_UNIT_MEDIACOVER_TEXT" val="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77.xml><?xml version="1.0" encoding="utf-8"?>
<p:tagLst xmlns:p="http://schemas.openxmlformats.org/presentationml/2006/main">
  <p:tag name="KSO_WM_BEAUTIFY_FLAG" val=""/>
  <p:tag name="KSO_WM_UNIT_MEDIACOVER_TEXT" val="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  <p:tag name="KSO_WM_UNIT_MEDIACOVER_TEXT" val="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84.xml><?xml version="1.0" encoding="utf-8"?>
<p:tagLst xmlns:p="http://schemas.openxmlformats.org/presentationml/2006/main">
  <p:tag name="KSO_WM_BEAUTIFY_FLAG" val=""/>
  <p:tag name="KSO_WM_UNIT_MEDIACOVER_TEXT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AS_UNIQUEID" val="2413"/>
  <p:tag name="KSO_WM_UNIT_MEDIACOVER_TEXT" val=""/>
</p:tagLst>
</file>

<file path=ppt/tags/tag88.xml><?xml version="1.0" encoding="utf-8"?>
<p:tagLst xmlns:p="http://schemas.openxmlformats.org/presentationml/2006/main">
  <p:tag name="AS_UNIQUEID" val="1139"/>
  <p:tag name="KSO_WM_SCREEN_THEME_FLAG" val="tsuV+PS6qfZTY5ZJqADwQl9jcXZlGVxvBBL5/nqx2+wcwp5XsLauzn/Y3NZzQvQAfjl0B32fEO5xAb9J4UHLZZU1+VcelF6Nadz1n8J4QmY="/>
  <p:tag name="KSO_WM_BEAUTIFY_FLAG" val=""/>
</p:tagLst>
</file>

<file path=ppt/tags/tag89.xml><?xml version="1.0" encoding="utf-8"?>
<p:tagLst xmlns:p="http://schemas.openxmlformats.org/presentationml/2006/main">
  <p:tag name="KSO_WM_BEAUTIFY_FLAG" val=""/>
  <p:tag name="KSO_WM_UNIT_MEDIACOVER_TEXT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AS_UNIQUEID" val="2413"/>
  <p:tag name="KSO_WM_UNIT_MEDIACOVER_TEXT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2014</Words>
  <Application>WPS 演示</Application>
  <PresentationFormat>全屏显示(16:9)</PresentationFormat>
  <Paragraphs>187</Paragraphs>
  <Slides>15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Arial</vt:lpstr>
      <vt:lpstr>宋体</vt:lpstr>
      <vt:lpstr>Wingdings</vt:lpstr>
      <vt:lpstr>Wingdings</vt:lpstr>
      <vt:lpstr>黑体</vt:lpstr>
      <vt:lpstr>汉仪楷体简</vt:lpstr>
      <vt:lpstr>汉仪尚巍手书W</vt:lpstr>
      <vt:lpstr>汉仪尚巍手书简</vt:lpstr>
      <vt:lpstr>楷体</vt:lpstr>
      <vt:lpstr>等线</vt:lpstr>
      <vt:lpstr>华文新魏</vt:lpstr>
      <vt:lpstr>华文琥珀</vt:lpstr>
      <vt:lpstr>汉仪昌黎宋刻本原版W</vt:lpstr>
      <vt:lpstr>华文中宋</vt:lpstr>
      <vt:lpstr>汉仪劲楷简</vt:lpstr>
      <vt:lpstr>微软雅黑</vt:lpstr>
      <vt:lpstr>Cambria</vt:lpstr>
      <vt:lpstr>Wingdings 2</vt:lpstr>
      <vt:lpstr>Calibri</vt:lpstr>
      <vt:lpstr>Arial</vt:lpstr>
      <vt:lpstr>Arial Unicode MS</vt:lpstr>
      <vt:lpstr>2_自定义设计方案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102</cp:revision>
  <dcterms:created xsi:type="dcterms:W3CDTF">2023-08-24T08:36:00Z</dcterms:created>
  <dcterms:modified xsi:type="dcterms:W3CDTF">2024-07-12T01:05:33Z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4F5BF20B2C6A4A3E804DE6220FE0323B_12</vt:lpwstr>
  </property>
</Properties>
</file>